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7" r:id="rId6"/>
    <p:sldId id="258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25:07.65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2943 2646 0,'34'0'125,"-1"0"-78,0 0-16,0 0-16,0 0 1,33 0 0,-33 0-1,33 0 1,0 0-16,1 0 16,-1 0-1,-33 0 1,0 0-1,0 0-15,0 0 16,0 0 0,0 0-1,0 0 1,0 0-16,33 0 16,1 0-1,32 0 1,-33 0-1,0 0-15,0 0 16,0 0 0,0 0-1,-32 0 1,32 0-16,-33 0 16,33 0-1,0 0 1,-33 0-16,33 0 15,0 0 1,1 0 0,-1 0-1,-33 0-15,0 0 16,0 0 0,33 0-1,-33 0 1,0 0-1,0 0 1,0 0 15,0 0-15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37:02.75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4233 1124 0,'33'0'62,"0"0"1,1 0-1,-1 0-46,33 0 15,-33 0-15,0 0 15,0 0-15,0 0-16,0 0 31,0 0-16,0 0 1,0 0 15,0 0 1,1 0-32,-1 0 31,33 0-16,-33 0-15,33 0 32,-33 0-1,0 0-15,0 0 15,0 0-16,0 0 17,0 0 15,0 0 31,1 0-63,-1 0 48,33 0-63,-33 0 15,0 0 17,0 0-17,-66 0 126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37:04.80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5722 3175 0,'33'0'93,"0"0"-77,33 0 0,-33 0-1,33 0 1,-33 0 0,33 0-16,-33 0 15,34 0 16,-34 0-15,0 0 0,0 0-1,0 0 1,0 0-16,0 0 16,66 0-1,-33 0 1,-33 0-1,1 0-15,-1 0 16,0 0 0,0 0-1,0 0 1,0 0 0,0 0-1,0 0 16,0 0-31,0 0 16,0-33 0,33 33-1,1 0-15,-34 0 16,33 0 0,-33 0 15,0 0-31,0 0 15,0 0 1,0 0 0,0 0-1,0 0-15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37:06.94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2844 5292 0,'33'0'78,"0"-33"-62,0 33-1,67 0 1,-34 0-1,-33 0-15,33 0 16,-33 0 0,33 0-1,-33 0-15,0 0 16,34 0 0,32 0-1,0 0 1,0 0-16,-33 0 15,-33 0 1,1 0 0,32 0-1,-33 0 1,0 0 0,0 0-1,0 0 16,0 0 1,0 0-1,0 0-15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37:09.97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1323 7276 0,'33'0'47,"0"0"-31,33 0-1,33 0 1,-32 0 0,-1 0-16,0 0 15,-33 0 1,0 0-1,33 0-15,33 0 16,67-33 0,-34 0-1,0 33 1,-66 0-16,1 0 16,-1 0-1,-33 0 1,0 0-1,0-33-15,33 33 16,-33 0 0,0 0-1,33 0 1,-33 0-16,1 0 16,-1 0-1,33 0 1,0 0-1,0 0-15,0 0 16,-33 0 0,33 0-1,-32 0-15,-1 0 16,0 0 0,0 0-1,33 0 1,0 0-16,0 0 15,-33 0 1,0 0 0,33 0-1,34 0 1,-1 0-16,0 0 16,-33 0-1,0 0 1,-33 0-1,34 0 32,-1 0-31,33 0 0,-66 0-1,0 0-15,0 0 63,-66 0 77,0 0-124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37:13.41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8169 10352 0,'33'0'46,"0"0"17,66 0-63,-32 0 16,32 0-1,-33 0 1,0 0-16,0 0 15,-33 0 1,33 0 0,-33 0-1,1 0-15,-1 0 16,33 0 0,-33 0-1,33 0 1,0 0-16,-33 0 15,0 0 17,0 0-17,0 0-15,0 0 47,1 0 78,-1 0-109,0 0-16,0 0 15,0 0 1,0 0 62,0 0-62,0 0 156,0 0-125,0 0-1,0 0 33,0 0-64,0 33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37:19.92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12072 13494 0,'33'0'109,"0"0"-62,0 0-31,0 0-1,0 0 1,0 0 0,66 0-1,34 0-15,32 0 16,-33 0 0,1 0-1,-1 0 1,0 0-16,0 0 15,-32 0 1,-1 0 0,-33 0-1,0 0-15,0 0 16,0 0 0,-33 0-1,1 0-15,-1 0 16,0 0 15,0 0 110,0 0-141,0 0 15,33 0 1,-33 0 15,0 0-31,33 0 31,-33 0-15,1 0 0,-1 0-16,0 0 93,0 0 17,0 0-95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42:22.7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17760 16338 0,'0'33'31,"33"-33"16,-33 33-16,33-33 204,0 0-220,0 0 17,1 0-17,-1 0 1,33 0-1,-33 0 1,33 0-16,0 0 16,-33 0-1,0 0 1,0 0 0,0 0-16,0 0 15,1 0 1,-1 0 15,0 0-15,0 0 15,0 0 0,33 0 0,-33 0-15,0 0 0,0 0-1,0 0 1,0 0 0,0 0-1,0 0 1,1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25:10.3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21431 6185 0,'33'0'31,"0"0"1,0-33-17,1 33 1,65 0 0,33 0-1,-33 0-15,-33 0 16,34 0-1,-67 0 1,0 0 0,33 0-16,-33 0 15,33 0 1,0 0 0,-33 0-1,0 0-15,67 0 16,-34 0-1,-33 0 1,33 0-16,0 0 16,0 0-1,0 0 1,-32 0 0,32 0 77,-66 33-77,33-33 15,33 0 0,0 0-15,-66 33 0,33-33-1,-33 33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25:13.23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8897 9128 0,'33'0'63,"0"0"-63,0 0 16,99 0-1,67 0 1,-34 0-1,-33 0-15,1 0 16,-34 0 0,33 0-1,66 0-15,-32 0 16,32 0 0,-65 0-1,-34 0 1,-33 0-16,-33 0 15,33 33 1,-33-33 0,0 0-16,33 0 15,1 0 1,-1 0 0,33 0-1,-33 0 1,0 0-16,0 0 15,-33 0 1,1 0 0,-1 0-16,0 0 15,0 0 1,0 0 0,0 0-1,33 0-15,-33 0 16,0 0-1,33 0 1,34 0 0,-1 0-16,-33 0 15,0 0 1,-33 0 0,0 0-1,0 0-15,0 0 47,33 0-31,-32 0-1,-1 0 1,0 0 0,0 0-16,33 0 15,33 0 1,0 0-1,-66 0-15,1 0 47,32 0 0,-33 0-31,0 0-1,33 0-15,-33 33 47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25:15.0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3836 12402 0,'34'0'31,"-1"0"1,0 0-17,0 0 1,33 0-16,66 0 15,34 0 1,-34 0 0,-66 0-16,0 0 15,0 0 1,0 0 0,1 0-1,-34 0 1,0 0-16,0 0 15,66 0 1,-33 0 0,-33 0-16,0 0 15,33 0 1,-32 0 15,32 0-31,-33 0 31,33 0-15,-33 0 0,0 0-16,0 0 15,0 0 1,0 0 0,0 0-1,-33 33 1,0 0 15,0 1 63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25:16.8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2811 15710 0,'33'0'16,"0"0"-1,33 0-15,1 0 16,-1 0 0,0 0-1,0 0 1,33 0-16,100 0 16,65 0-1,-32 0 1,-100 0-1,-33 0-15,-33 0 16,1 0 0,-1 0-1,0 0-15,33 0 16,33 0 0,-32 0-1,-34 0 1,-33 0-16,0 0 15,0 0 1,0 0 15,0 0-15,0 0 78,0 0-32,0 0-31,0 0-15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25:19.86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8764 2414 0,'33'0'94,"0"0"-79,1 0 1,65 0 0,33 0-1,-33 0 1,0 0-16,1 0 16,-34 0-1,-33 0 1,33 0-16,33 0 15,1 0 1,-1 0 0,0 0-1,-66 0-15,33 0 16,0 0 0,-33 0-1,0 0-15,1 0 16,-1 0-1,0 0 1,0 0 78,0 0-79,0 0 17,0 0 15,0 0 62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25:21.47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2977 5490 0,'33'0'46,"33"0"-46,33 0 16,66 33 0,34 33-1,-100-66 1,0 33-16,0 34 16,1-67-1,32 0 1,99 0-1,-65 0-15,-67 0 16,0 33 0,-66-33-1,0 0 1,1 0-16,32 33 16,-33-33-1,33 0 1,-33 0-1,0 0-15,0 0 16,66 0 47,-66 0-48,0 0 1,1 0-16,-1 0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25:24.7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2646 8665 0,'33'0'62,"0"0"-46,0 0-1,66 0 1,0 0 0,1 0-16,-34 33 15,66-33 1,0 33-1,100-33 1,66 33-16,-67-33 16,-32 33-1,-100-33 1,-33 0-16,-33 0 16,0 0-1,0 0 16,66 0 1,1 0-17,-67 0 1,0 0-16,-33 33 47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44.32901" units="1/cm"/>
          <inkml:channelProperty channel="Y" name="resolution" value="44.13793" units="1/cm"/>
          <inkml:channelProperty channel="T" name="resolution" value="1" units="1/dev"/>
        </inkml:channelProperties>
      </inkml:inkSource>
      <inkml:timestamp xml:id="ts0" timeString="2018-05-17T13:25:29.61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3010 12138 0,'66'0'109,"0"0"-109,-33 0 16,66 33-1,100 0 1,65 0-1,-98 0-15,32-33 16,-66 0 0,-32 0-1,-1 33 1,-33 0-16,33-33 16,0 0-1,1 33 1,-1-33-1,0 0-15,-33 0 16,-33 0 0,33 0-1,-33 0 1,1 0-16,-1 0 47,0 0-32,0 33 17,0-33-17,0 0 17,0 0-17,-33 33 110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640ED-B2EF-43D3-A0C6-9A745F3AD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CDF1F8-3456-45F2-80C4-ED9B796C1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4DE51-B026-46FB-B59F-A1FC02579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2E93A-3176-422D-A730-56BC9E5B9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E1DA6-8415-4341-98EF-EACE7F13A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28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737DE-4136-4826-BFD6-A40B3A93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790188-2A19-4276-BA8F-B66B0E853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CF134-AD19-4B76-ADDE-0A30DB8E2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C313B-2F27-4615-BDDE-E40CDEF7B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8D1BD7-11E6-4C2C-857F-CB42FBD93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0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C6C229-1DB7-4E34-9F20-F5EE96CF2D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7FD60A-B282-43E1-A9BF-A27512207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618EA-89BD-4569-8AA0-97F750A9E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AFC96-39CC-4488-9026-68EB3CE78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246F15-742E-4D1D-8B34-1067C0FC6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44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BC7DC-203D-405F-AD25-7FF8EE529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FFF3D-D50B-4D8E-85D4-0EB8D8703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FF69A-BAC1-48F7-8BD8-B364ADFA2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56E5A-927D-4143-9509-CD5FEDBBA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723C4-8178-492A-8004-3C04F8A0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64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359FA-3529-4708-9578-13A50E842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58CBF-8ADF-43F9-BEAF-9C47CB9E3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3CC663-ED11-4C32-824F-086CE25F2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4DAEB-3623-4896-8032-5E7D83890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2858D-41B1-4F8D-8AAB-D5C1277A8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8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53D-26A1-415B-AA0D-F80B2FAE6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67E06-6716-4282-85AF-7BE4E90999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EED39-32E7-46B2-8184-6F6D56826B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15223-45CB-4767-8AB0-C3447F9C6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C3B15-9296-44C7-95D0-04DDEAA88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72E6D-0D58-47D1-8F30-FD87C6BE4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4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9455F-B2A0-4336-9AE2-53863A3AE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75032-ABA2-4528-90F9-E271AA671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8F0DEF-D9A9-4E65-9E1D-C73B1FE16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44A6C0-EC3C-4684-A258-2A60E3F1B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81AD3E-90C0-41AA-A6AD-0E3DC4D67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370A2-95E0-47C0-80CA-4A10328AF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EA30FA-4797-4FEE-B513-34329F0CF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EBAD0E-D431-4018-A737-5EE0EEC7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F0C67-776C-4462-80D0-DF38ACDBF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198557-CE73-409D-A0B0-74B71D99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281CC9-C3D1-4A67-BA88-55D9AE70D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0F5F74-66F0-4703-A938-36AA87350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684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52929C-E3CF-4D60-8CEB-FE588E212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B8C5B6-2864-4AB2-89FD-EC7499FAB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B360BB-A167-4B77-B3B6-4775C024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7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969D3-F1B9-4B26-A60D-4AE7EAEA2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5690A-EBA8-4FFF-B444-97D872AF7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E05711-BD5A-4D92-94E1-188BE847C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89971C-E548-4B74-AE2D-3BF1E71F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856DE9-490B-4C31-900A-6D614C32D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7728AF-D95C-481B-ADD1-C7A4B2FE1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7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8345C-54F4-4445-A380-749C967F1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E022C8-5C51-42FA-A7B4-A53B6BB77F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58300E-978D-473A-9F1B-8218F8301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4DDD63-2CFA-46BD-9291-4BC2FBF13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96111-ED5B-4AF0-9243-BA6469A9C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9BEC54-1777-445F-9271-6D0BECFE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18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F73833-D982-4C44-96F7-369341858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11F71-EE63-4FB3-BB80-43BB03BEF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723C2-9965-4EF9-9981-C03E75F450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5C7A1-6D73-4F4F-B351-A87CFBFF3EE2}" type="datetimeFigureOut">
              <a:rPr lang="en-US" smtClean="0"/>
              <a:t>5/17/2018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480A6-44F5-4974-A629-B9F3C7F45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FCCA90-AA80-49A4-92A2-B18469E8C8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A8C96-4BE8-4D47-A96D-5CD8615F1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55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customXml" Target="../ink/ink7.xml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customXml" Target="../ink/ink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13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customXml" Target="../ink/ink15.xml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2.xml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10" Type="http://schemas.openxmlformats.org/officeDocument/2006/relationships/customXml" Target="../ink/ink14.xml"/><Relationship Id="rId4" Type="http://schemas.openxmlformats.org/officeDocument/2006/relationships/customXml" Target="../ink/ink11.xml"/><Relationship Id="rId9" Type="http://schemas.openxmlformats.org/officeDocument/2006/relationships/image" Target="../media/image15.png"/><Relationship Id="rId14" Type="http://schemas.openxmlformats.org/officeDocument/2006/relationships/customXml" Target="../ink/ink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3786C-C79B-4C25-B778-28D5C6C132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Extra Agreement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987DD-1B4F-4995-89EE-6C549A22CF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DIRECTIONS:  FIND THE SUBJECT FIRST!  AND THEN DECIDE ON THE CORRECT VERB FORM.</a:t>
            </a:r>
          </a:p>
          <a:p>
            <a:r>
              <a:rPr lang="en-US" dirty="0">
                <a:solidFill>
                  <a:srgbClr val="002060"/>
                </a:solidFill>
              </a:rPr>
              <a:t>There are two exercises, and answer slides are included so you can check your work.</a:t>
            </a:r>
          </a:p>
        </p:txBody>
      </p:sp>
    </p:spTree>
    <p:extLst>
      <p:ext uri="{BB962C8B-B14F-4D97-AF65-F5344CB8AC3E}">
        <p14:creationId xmlns:p14="http://schemas.microsoft.com/office/powerpoint/2010/main" val="134295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w doc 2018-05-17 09.13.43.pdf - Adobe Acrobat Reader DC">
            <a:extLst>
              <a:ext uri="{FF2B5EF4-FFF2-40B4-BE49-F238E27FC236}">
                <a16:creationId xmlns:a16="http://schemas.microsoft.com/office/drawing/2014/main" id="{63E98122-977B-40C9-9EA3-46FAF7D42E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7" t="30409" r="13017" b="19065"/>
          <a:stretch/>
        </p:blipFill>
        <p:spPr>
          <a:xfrm>
            <a:off x="270040" y="677779"/>
            <a:ext cx="11921960" cy="550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93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w doc 2018-05-17 09.13.43.pdf - Adobe Acrobat Reader DC">
            <a:extLst>
              <a:ext uri="{FF2B5EF4-FFF2-40B4-BE49-F238E27FC236}">
                <a16:creationId xmlns:a16="http://schemas.microsoft.com/office/drawing/2014/main" id="{43A99FBA-E0EF-43BB-8174-094906ABB6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4" t="27293" r="13688" b="30367"/>
          <a:stretch/>
        </p:blipFill>
        <p:spPr>
          <a:xfrm>
            <a:off x="305775" y="545432"/>
            <a:ext cx="11630086" cy="450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66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E6FB03-3D09-4058-8550-A4057F0CDDBC}"/>
              </a:ext>
            </a:extLst>
          </p:cNvPr>
          <p:cNvSpPr/>
          <p:nvPr/>
        </p:nvSpPr>
        <p:spPr>
          <a:xfrm>
            <a:off x="2427468" y="2967335"/>
            <a:ext cx="73370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ANSWERS on next slides.</a:t>
            </a:r>
          </a:p>
        </p:txBody>
      </p:sp>
    </p:spTree>
    <p:extLst>
      <p:ext uri="{BB962C8B-B14F-4D97-AF65-F5344CB8AC3E}">
        <p14:creationId xmlns:p14="http://schemas.microsoft.com/office/powerpoint/2010/main" val="247066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w doc 2018-05-17 09.13.43.pdf - Adobe Acrobat Reader DC">
            <a:extLst>
              <a:ext uri="{FF2B5EF4-FFF2-40B4-BE49-F238E27FC236}">
                <a16:creationId xmlns:a16="http://schemas.microsoft.com/office/drawing/2014/main" id="{63E98122-977B-40C9-9EA3-46FAF7D42E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7" t="30409" r="13017" b="19065"/>
          <a:stretch/>
        </p:blipFill>
        <p:spPr>
          <a:xfrm>
            <a:off x="270040" y="677779"/>
            <a:ext cx="11921960" cy="550244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4690D2A-6142-4743-BCD9-7B090B82405D}"/>
                  </a:ext>
                </a:extLst>
              </p14:cNvPr>
              <p14:cNvContentPartPr/>
              <p14:nvPr/>
            </p14:nvContentPartPr>
            <p14:xfrm>
              <a:off x="1059480" y="952560"/>
              <a:ext cx="810000" cy="3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4690D2A-6142-4743-BCD9-7B090B82405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43640" y="889200"/>
                <a:ext cx="84132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36F295C-F9A5-4BD6-84A8-0C45FC67B537}"/>
                  </a:ext>
                </a:extLst>
              </p14:cNvPr>
              <p14:cNvContentPartPr/>
              <p14:nvPr/>
            </p14:nvContentPartPr>
            <p14:xfrm>
              <a:off x="7715160" y="2214720"/>
              <a:ext cx="631440" cy="360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36F295C-F9A5-4BD6-84A8-0C45FC67B53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699320" y="2151360"/>
                <a:ext cx="66276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82E4055-77DF-4B67-B3A2-AA78A4171DA8}"/>
                  </a:ext>
                </a:extLst>
              </p14:cNvPr>
              <p14:cNvContentPartPr/>
              <p14:nvPr/>
            </p14:nvContentPartPr>
            <p14:xfrm>
              <a:off x="3202920" y="3286080"/>
              <a:ext cx="1536120" cy="2412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82E4055-77DF-4B67-B3A2-AA78A4171DA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187080" y="3222720"/>
                <a:ext cx="1567440" cy="15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EE7ADE6-4F33-45F6-97A9-47C653C6AB2F}"/>
                  </a:ext>
                </a:extLst>
              </p14:cNvPr>
              <p14:cNvContentPartPr/>
              <p14:nvPr/>
            </p14:nvContentPartPr>
            <p14:xfrm>
              <a:off x="1380960" y="4464720"/>
              <a:ext cx="631440" cy="36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EE7ADE6-4F33-45F6-97A9-47C653C6AB2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65120" y="4401360"/>
                <a:ext cx="662760" cy="16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D73668B-4D54-4E63-A7A9-FA73B20500AD}"/>
                  </a:ext>
                </a:extLst>
              </p14:cNvPr>
              <p14:cNvContentPartPr/>
              <p14:nvPr/>
            </p14:nvContentPartPr>
            <p14:xfrm>
              <a:off x="1011960" y="5655600"/>
              <a:ext cx="857520" cy="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D73668B-4D54-4E63-A7A9-FA73B20500A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96120" y="5592240"/>
                <a:ext cx="888840" cy="127080"/>
              </a:xfrm>
              <a:prstGeom prst="rect">
                <a:avLst/>
              </a:prstGeom>
            </p:spPr>
          </p:pic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055A83E-08A5-4E2F-98FD-0751AD8B23D4}"/>
              </a:ext>
            </a:extLst>
          </p:cNvPr>
          <p:cNvCxnSpPr/>
          <p:nvPr/>
        </p:nvCxnSpPr>
        <p:spPr>
          <a:xfrm>
            <a:off x="2999873" y="1203157"/>
            <a:ext cx="834189" cy="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E79DFDA-31AF-461F-AEC7-6CF615A1C8CD}"/>
              </a:ext>
            </a:extLst>
          </p:cNvPr>
          <p:cNvCxnSpPr>
            <a:cxnSpLocks/>
          </p:cNvCxnSpPr>
          <p:nvPr/>
        </p:nvCxnSpPr>
        <p:spPr>
          <a:xfrm>
            <a:off x="5678905" y="2446420"/>
            <a:ext cx="417095" cy="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4AA9FA2-4623-42CC-AF7C-315453B7F96C}"/>
              </a:ext>
            </a:extLst>
          </p:cNvPr>
          <p:cNvCxnSpPr/>
          <p:nvPr/>
        </p:nvCxnSpPr>
        <p:spPr>
          <a:xfrm>
            <a:off x="5799220" y="3585410"/>
            <a:ext cx="834189" cy="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03BB390-A7C5-4D1C-AD09-435706531AB3}"/>
              </a:ext>
            </a:extLst>
          </p:cNvPr>
          <p:cNvCxnSpPr/>
          <p:nvPr/>
        </p:nvCxnSpPr>
        <p:spPr>
          <a:xfrm>
            <a:off x="2165684" y="4692315"/>
            <a:ext cx="834189" cy="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F677FBD-7446-4B5B-96B7-C3AD805DC540}"/>
              </a:ext>
            </a:extLst>
          </p:cNvPr>
          <p:cNvCxnSpPr/>
          <p:nvPr/>
        </p:nvCxnSpPr>
        <p:spPr>
          <a:xfrm>
            <a:off x="3834062" y="5895473"/>
            <a:ext cx="834189" cy="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7D8018E-BDF3-493D-BCF8-1FE729908A1A}"/>
              </a:ext>
            </a:extLst>
          </p:cNvPr>
          <p:cNvSpPr txBox="1"/>
          <p:nvPr/>
        </p:nvSpPr>
        <p:spPr>
          <a:xfrm>
            <a:off x="1141220" y="2416933"/>
            <a:ext cx="1017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Remember that this is one of those inverted sentences; sometimes the subject does come after the verb.  Try re-writing the sentence in regular order (subject-verb) in your head.</a:t>
            </a:r>
          </a:p>
        </p:txBody>
      </p:sp>
    </p:spTree>
    <p:extLst>
      <p:ext uri="{BB962C8B-B14F-4D97-AF65-F5344CB8AC3E}">
        <p14:creationId xmlns:p14="http://schemas.microsoft.com/office/powerpoint/2010/main" val="2588770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ew doc 2018-05-17 09.13.43.pdf - Adobe Acrobat Reader DC">
            <a:extLst>
              <a:ext uri="{FF2B5EF4-FFF2-40B4-BE49-F238E27FC236}">
                <a16:creationId xmlns:a16="http://schemas.microsoft.com/office/drawing/2014/main" id="{43A99FBA-E0EF-43BB-8174-094906ABB6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4" t="27121" r="13688" b="30011"/>
          <a:stretch/>
        </p:blipFill>
        <p:spPr>
          <a:xfrm>
            <a:off x="337860" y="401053"/>
            <a:ext cx="11527831" cy="452387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8F55B2C-9A5E-4A46-A287-2A9468492185}"/>
                  </a:ext>
                </a:extLst>
              </p14:cNvPr>
              <p14:cNvContentPartPr/>
              <p14:nvPr/>
            </p14:nvContentPartPr>
            <p14:xfrm>
              <a:off x="3155040" y="869040"/>
              <a:ext cx="607680" cy="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8F55B2C-9A5E-4A46-A287-2A94684921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39200" y="805680"/>
                <a:ext cx="63900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2FFC769-1C20-4ACB-91E9-41332F8718A2}"/>
                  </a:ext>
                </a:extLst>
              </p14:cNvPr>
              <p14:cNvContentPartPr/>
              <p14:nvPr/>
            </p14:nvContentPartPr>
            <p14:xfrm>
              <a:off x="1071720" y="1976400"/>
              <a:ext cx="821880" cy="957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2FFC769-1C20-4ACB-91E9-41332F8718A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55880" y="1913040"/>
                <a:ext cx="85320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D20A9D7-4171-4C38-BB59-784E2C0EAF76}"/>
                  </a:ext>
                </a:extLst>
              </p14:cNvPr>
              <p14:cNvContentPartPr/>
              <p14:nvPr/>
            </p14:nvContentPartPr>
            <p14:xfrm>
              <a:off x="952560" y="3119400"/>
              <a:ext cx="798120" cy="597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D20A9D7-4171-4C38-BB59-784E2C0EAF7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36720" y="3056040"/>
                <a:ext cx="829440" cy="18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A52C4B7B-17D6-41C5-8F73-F7158ACEDFDE}"/>
                  </a:ext>
                </a:extLst>
              </p14:cNvPr>
              <p14:cNvContentPartPr/>
              <p14:nvPr/>
            </p14:nvContentPartPr>
            <p14:xfrm>
              <a:off x="1083600" y="4369680"/>
              <a:ext cx="869400" cy="1072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A52C4B7B-17D6-41C5-8F73-F7158ACEDFD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067760" y="4306320"/>
                <a:ext cx="900720" cy="234000"/>
              </a:xfrm>
              <a:prstGeom prst="rect">
                <a:avLst/>
              </a:prstGeom>
            </p:spPr>
          </p:pic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CB7638-FAC9-43AB-AB1A-1FD2CE028723}"/>
              </a:ext>
            </a:extLst>
          </p:cNvPr>
          <p:cNvCxnSpPr/>
          <p:nvPr/>
        </p:nvCxnSpPr>
        <p:spPr>
          <a:xfrm>
            <a:off x="5598694" y="1058778"/>
            <a:ext cx="834189" cy="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43AB02-63C0-46C9-9F3F-41F9A5865686}"/>
              </a:ext>
            </a:extLst>
          </p:cNvPr>
          <p:cNvCxnSpPr>
            <a:cxnSpLocks/>
          </p:cNvCxnSpPr>
          <p:nvPr/>
        </p:nvCxnSpPr>
        <p:spPr>
          <a:xfrm>
            <a:off x="4940968" y="2213810"/>
            <a:ext cx="1155032" cy="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D88C64-6FE8-4B17-891C-E8D862C1D941}"/>
              </a:ext>
            </a:extLst>
          </p:cNvPr>
          <p:cNvCxnSpPr/>
          <p:nvPr/>
        </p:nvCxnSpPr>
        <p:spPr>
          <a:xfrm>
            <a:off x="4106779" y="3429000"/>
            <a:ext cx="834189" cy="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808B57-0681-43A4-B21E-A7BBEC096AC8}"/>
              </a:ext>
            </a:extLst>
          </p:cNvPr>
          <p:cNvCxnSpPr/>
          <p:nvPr/>
        </p:nvCxnSpPr>
        <p:spPr>
          <a:xfrm>
            <a:off x="3272590" y="4700336"/>
            <a:ext cx="834189" cy="0"/>
          </a:xfrm>
          <a:prstGeom prst="line">
            <a:avLst/>
          </a:prstGeom>
          <a:ln w="857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71CD93F-357D-49D4-B0DB-0A83D9CF18C2}"/>
              </a:ext>
            </a:extLst>
          </p:cNvPr>
          <p:cNvSpPr txBox="1"/>
          <p:nvPr/>
        </p:nvSpPr>
        <p:spPr>
          <a:xfrm>
            <a:off x="6422309" y="6195337"/>
            <a:ext cx="5769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KEEP GOING FOR MORE PRACTICE</a:t>
            </a:r>
            <a:r>
              <a:rPr lang="en-US" sz="2800" b="1" dirty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01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26F9C0-AE1E-4708-8C68-44259F51E93B}"/>
              </a:ext>
            </a:extLst>
          </p:cNvPr>
          <p:cNvSpPr txBox="1"/>
          <p:nvPr/>
        </p:nvSpPr>
        <p:spPr>
          <a:xfrm>
            <a:off x="0" y="210026"/>
            <a:ext cx="120636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A toad’s diet, which consists mainly of insects, (KEEP/KEEPS) the amphibian well-fed.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Red-spotted toads who live in the desert (SEEK/SEEKS) shelter from the hot sun.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The stars, shining bright in the nighttime sky, (REVEAL/REVEALS) the beauty of nature.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Inventors who have been tinkering with mechanics for centuries (HAS/HAVE) produced great innovations.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Campaign financing laws, addressed in a recent congressional session, (HAS/HAVE) the potential to cause more controversy.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As spring turns to summer, the flowers growing from beneath the sod (BLOOM/BLOOMS) quickly.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At the top of that pole (FLY/FLIES) the Lone Star flag.</a:t>
            </a:r>
          </a:p>
        </p:txBody>
      </p:sp>
    </p:spTree>
    <p:extLst>
      <p:ext uri="{BB962C8B-B14F-4D97-AF65-F5344CB8AC3E}">
        <p14:creationId xmlns:p14="http://schemas.microsoft.com/office/powerpoint/2010/main" val="1400176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326F9C0-AE1E-4708-8C68-44259F51E93B}"/>
              </a:ext>
            </a:extLst>
          </p:cNvPr>
          <p:cNvSpPr txBox="1"/>
          <p:nvPr/>
        </p:nvSpPr>
        <p:spPr>
          <a:xfrm>
            <a:off x="0" y="210026"/>
            <a:ext cx="1206366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A toad’s diet, which consists mainly of insects, (KEEP/</a:t>
            </a:r>
            <a:r>
              <a:rPr lang="en-US" sz="2400" dirty="0">
                <a:solidFill>
                  <a:srgbClr val="FF0000"/>
                </a:solidFill>
              </a:rPr>
              <a:t>KEEPS</a:t>
            </a:r>
            <a:r>
              <a:rPr lang="en-US" sz="2400" dirty="0"/>
              <a:t>) the amphibian well-fed.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Red-spotted toads who live in the desert (</a:t>
            </a:r>
            <a:r>
              <a:rPr lang="en-US" sz="2400" dirty="0">
                <a:solidFill>
                  <a:srgbClr val="FF0000"/>
                </a:solidFill>
              </a:rPr>
              <a:t>SEEK</a:t>
            </a:r>
            <a:r>
              <a:rPr lang="en-US" sz="2400" dirty="0"/>
              <a:t>/SEEKS) shelter from the hot sun.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The stars, shining bright in the nighttime sky, (</a:t>
            </a:r>
            <a:r>
              <a:rPr lang="en-US" sz="2400" dirty="0">
                <a:solidFill>
                  <a:srgbClr val="FF0000"/>
                </a:solidFill>
              </a:rPr>
              <a:t>REVEAL</a:t>
            </a:r>
            <a:r>
              <a:rPr lang="en-US" sz="2400" dirty="0"/>
              <a:t>/REVEALS) the beauty of nature.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Inventors who have been tinkering with mechanics for centuries (HAS/</a:t>
            </a:r>
            <a:r>
              <a:rPr lang="en-US" sz="2400" dirty="0">
                <a:solidFill>
                  <a:srgbClr val="FF0000"/>
                </a:solidFill>
              </a:rPr>
              <a:t>HAVE</a:t>
            </a:r>
            <a:r>
              <a:rPr lang="en-US" sz="2400" dirty="0"/>
              <a:t>) produced great innovations.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Campaign financing laws, addressed in a recent congressional session, (HAS/</a:t>
            </a:r>
            <a:r>
              <a:rPr lang="en-US" sz="2400" dirty="0">
                <a:solidFill>
                  <a:srgbClr val="FF0000"/>
                </a:solidFill>
              </a:rPr>
              <a:t>HAVE</a:t>
            </a:r>
            <a:r>
              <a:rPr lang="en-US" sz="2400" dirty="0"/>
              <a:t>) the potential to cause more controversy.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As spring turns to summer, the flowers growing from beneath the sod (</a:t>
            </a:r>
            <a:r>
              <a:rPr lang="en-US" sz="2400" dirty="0">
                <a:solidFill>
                  <a:srgbClr val="FF0000"/>
                </a:solidFill>
              </a:rPr>
              <a:t>BLOOM</a:t>
            </a:r>
            <a:r>
              <a:rPr lang="en-US" sz="2400" dirty="0"/>
              <a:t>/BLOOMS) quickly.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FontTx/>
              <a:buAutoNum type="arabicPeriod"/>
            </a:pPr>
            <a:r>
              <a:rPr lang="en-US" sz="2400" dirty="0"/>
              <a:t>At the top of that pole (FLY/</a:t>
            </a:r>
            <a:r>
              <a:rPr lang="en-US" sz="2400" dirty="0">
                <a:solidFill>
                  <a:srgbClr val="FF0000"/>
                </a:solidFill>
              </a:rPr>
              <a:t>FLIES</a:t>
            </a:r>
            <a:r>
              <a:rPr lang="en-US" sz="2400" dirty="0"/>
              <a:t>) the Lone Star flag.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endParaRPr lang="en-US" sz="2400" dirty="0"/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52FC907-CD9E-4CD3-9FC0-1949F45FD67F}"/>
                  </a:ext>
                </a:extLst>
              </p14:cNvPr>
              <p14:cNvContentPartPr/>
              <p14:nvPr/>
            </p14:nvContentPartPr>
            <p14:xfrm>
              <a:off x="1523880" y="404640"/>
              <a:ext cx="42912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52FC907-CD9E-4CD3-9FC0-1949F45FD67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08040" y="341280"/>
                <a:ext cx="46044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BC1D6C8-41C7-4EEA-BC05-377AF48DF05C}"/>
                  </a:ext>
                </a:extLst>
              </p14:cNvPr>
              <p14:cNvContentPartPr/>
              <p14:nvPr/>
            </p14:nvContentPartPr>
            <p14:xfrm>
              <a:off x="2059920" y="1131120"/>
              <a:ext cx="595440" cy="12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BC1D6C8-41C7-4EEA-BC05-377AF48DF05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4080" y="1067760"/>
                <a:ext cx="626760" cy="1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27600AC-67D0-472F-B7E0-C3D0B3CDF416}"/>
                  </a:ext>
                </a:extLst>
              </p14:cNvPr>
              <p14:cNvContentPartPr/>
              <p14:nvPr/>
            </p14:nvContentPartPr>
            <p14:xfrm>
              <a:off x="1023840" y="1893240"/>
              <a:ext cx="476640" cy="122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27600AC-67D0-472F-B7E0-C3D0B3CDF41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08000" y="1829880"/>
                <a:ext cx="507960" cy="1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2F5510C-4D39-4206-AB88-49972D55D7F2}"/>
                  </a:ext>
                </a:extLst>
              </p14:cNvPr>
              <p14:cNvContentPartPr/>
              <p14:nvPr/>
            </p14:nvContentPartPr>
            <p14:xfrm>
              <a:off x="476280" y="2583720"/>
              <a:ext cx="1190880" cy="360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2F5510C-4D39-4206-AB88-49972D55D7F2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0440" y="2520360"/>
                <a:ext cx="122220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3AAC758-6148-4E72-BECB-CEE9FFF54127}"/>
                  </a:ext>
                </a:extLst>
              </p14:cNvPr>
              <p14:cNvContentPartPr/>
              <p14:nvPr/>
            </p14:nvContentPartPr>
            <p14:xfrm>
              <a:off x="2940840" y="3726720"/>
              <a:ext cx="559800" cy="122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3AAC758-6148-4E72-BECB-CEE9FFF5412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25000" y="3663360"/>
                <a:ext cx="591120" cy="13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35409AC-9A93-49B1-84DD-81A265651B79}"/>
                  </a:ext>
                </a:extLst>
              </p14:cNvPr>
              <p14:cNvContentPartPr/>
              <p14:nvPr/>
            </p14:nvContentPartPr>
            <p14:xfrm>
              <a:off x="4345920" y="4857840"/>
              <a:ext cx="845640" cy="3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35409AC-9A93-49B1-84DD-81A265651B7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330080" y="4794480"/>
                <a:ext cx="87696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D9FB3FB-2435-4B0B-BE95-9C7996F21F3C}"/>
                  </a:ext>
                </a:extLst>
              </p14:cNvPr>
              <p14:cNvContentPartPr/>
              <p14:nvPr/>
            </p14:nvContentPartPr>
            <p14:xfrm>
              <a:off x="6393600" y="5881680"/>
              <a:ext cx="393480" cy="241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D9FB3FB-2435-4B0B-BE95-9C7996F21F3C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377760" y="5818320"/>
                <a:ext cx="424800" cy="15084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928508F4-5110-4581-AD8B-C8245524EB66}"/>
              </a:ext>
            </a:extLst>
          </p:cNvPr>
          <p:cNvSpPr txBox="1"/>
          <p:nvPr/>
        </p:nvSpPr>
        <p:spPr>
          <a:xfrm>
            <a:off x="708601" y="6076654"/>
            <a:ext cx="1017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Remember that this is one of those inverted sentences; sometimes the subject does come after the verb.  Try re-writing the sentence in regular order (subject-verb) in your head.</a:t>
            </a:r>
          </a:p>
        </p:txBody>
      </p:sp>
    </p:spTree>
    <p:extLst>
      <p:ext uri="{BB962C8B-B14F-4D97-AF65-F5344CB8AC3E}">
        <p14:creationId xmlns:p14="http://schemas.microsoft.com/office/powerpoint/2010/main" val="230588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381</Words>
  <Application>Microsoft Office PowerPoint</Application>
  <PresentationFormat>Widescreen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Extra Agreement 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 Agreement Practice</dc:title>
  <dc:creator>REMAR, COLLEEN</dc:creator>
  <cp:lastModifiedBy>REMAR, COLLEEN</cp:lastModifiedBy>
  <cp:revision>6</cp:revision>
  <dcterms:created xsi:type="dcterms:W3CDTF">2018-05-17T13:28:53Z</dcterms:created>
  <dcterms:modified xsi:type="dcterms:W3CDTF">2018-05-17T13:44:35Z</dcterms:modified>
</cp:coreProperties>
</file>